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3" r:id="rId2"/>
    <p:sldId id="290" r:id="rId3"/>
    <p:sldId id="270" r:id="rId4"/>
    <p:sldId id="289" r:id="rId5"/>
    <p:sldId id="271" r:id="rId6"/>
    <p:sldId id="286" r:id="rId7"/>
    <p:sldId id="288" r:id="rId8"/>
    <p:sldId id="275" r:id="rId9"/>
    <p:sldId id="287" r:id="rId10"/>
    <p:sldId id="263" r:id="rId11"/>
    <p:sldId id="278" r:id="rId12"/>
    <p:sldId id="279" r:id="rId13"/>
    <p:sldId id="277" r:id="rId14"/>
    <p:sldId id="281" r:id="rId15"/>
    <p:sldId id="280" r:id="rId16"/>
    <p:sldId id="276" r:id="rId17"/>
    <p:sldId id="256" r:id="rId18"/>
    <p:sldId id="266" r:id="rId19"/>
    <p:sldId id="264" r:id="rId20"/>
    <p:sldId id="257" r:id="rId21"/>
    <p:sldId id="258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F9A6392-BF0B-6540-B900-26984CB56822}">
          <p14:sldIdLst>
            <p14:sldId id="273"/>
            <p14:sldId id="290"/>
          </p14:sldIdLst>
        </p14:section>
        <p14:section name="First Demo" id="{1DE3A2F6-339B-A24D-9853-2649039E3716}">
          <p14:sldIdLst>
            <p14:sldId id="270"/>
            <p14:sldId id="289"/>
            <p14:sldId id="271"/>
          </p14:sldIdLst>
        </p14:section>
        <p14:section name="Show Gootdle" id="{410B6451-0EC3-9A45-BB8C-99A41D632B33}">
          <p14:sldIdLst>
            <p14:sldId id="286"/>
            <p14:sldId id="288"/>
            <p14:sldId id="275"/>
            <p14:sldId id="287"/>
          </p14:sldIdLst>
        </p14:section>
        <p14:section name="Design, CAD" id="{4F5B8A1D-F362-FF4C-932D-C442B07589C2}">
          <p14:sldIdLst>
            <p14:sldId id="263"/>
            <p14:sldId id="278"/>
            <p14:sldId id="279"/>
            <p14:sldId id="277"/>
            <p14:sldId id="281"/>
            <p14:sldId id="280"/>
            <p14:sldId id="276"/>
            <p14:sldId id="256"/>
            <p14:sldId id="266"/>
            <p14:sldId id="264"/>
          </p14:sldIdLst>
        </p14:section>
        <p14:section name="Demo" id="{F4C72B9F-5061-8E48-A96D-428E85536F3A}">
          <p14:sldIdLst>
            <p14:sldId id="257"/>
            <p14:sldId id="258"/>
          </p14:sldIdLst>
        </p14:section>
        <p14:section name="Marketing, Cost" id="{BCF87145-3904-5545-AB5D-781619C16AA0}">
          <p14:sldIdLst>
            <p14:sldId id="282"/>
            <p14:sldId id="283"/>
            <p14:sldId id="284"/>
          </p14:sldIdLst>
        </p14:section>
        <p14:section name="Teamwork" id="{435C31BD-FF81-0A4F-8B67-04709A9BC4CB}">
          <p14:sldIdLst>
            <p14:sldId id="285"/>
          </p14:sldIdLst>
        </p14:section>
        <p14:section name="QA" id="{3A204196-9E10-B84F-8445-372CAF113FA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7FA"/>
    <a:srgbClr val="444645"/>
    <a:srgbClr val="0F9D58"/>
    <a:srgbClr val="F4B400"/>
    <a:srgbClr val="DB4437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10" autoAdjust="0"/>
    <p:restoredTop sz="94660"/>
  </p:normalViewPr>
  <p:slideViewPr>
    <p:cSldViewPr snapToGrid="0">
      <p:cViewPr varScale="1">
        <p:scale>
          <a:sx n="99" d="100"/>
          <a:sy n="99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9A9BD-FACA-EF4E-9CE0-7F5465471C60}" type="datetimeFigureOut">
              <a:rPr lang="en-TW" smtClean="0"/>
              <a:t>2023/8/28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2F03-9F0C-A042-958C-8FE9F070C3F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1768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2.先臺灣後日本，拐杖銷售額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上班族 平日上班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ef5dcb3e4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3ef5dcb3e4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7" name="Google Shape;127;g23ef5dcb3e4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3ef5dcb3e4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2.先臺灣後日本，拐杖銷售額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上班族 平日上班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3ef5dcb3e4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3ef5dcb3e4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線材 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壓力感測器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樹梅派 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Webcame 4000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噴漆 200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pvc水管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衣架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1" name="Google Shape;161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D94B7-BC12-E232-C8E0-8073F284C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37DAAE-CE3D-9D13-5B38-C50865E27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3A66A5-59DD-F7F9-AAA4-8D7800EF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B3F9F-DACB-8713-6BB9-8F8C5F3B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616FDF-398D-8FC4-42EA-2DEDCC06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8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532F0-1319-E4C1-1250-7F163AF1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4F43E6-1677-68A1-C55E-3DDB55B19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1952D-5F5D-241F-6D0F-3C42CD81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72C84D-7D80-BEFE-93B6-7F770958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781FD0-B3C4-4697-63A2-1437C846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2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807B57C-9757-CE63-78F8-787E0C79B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2F3F56-33A7-70D2-4C59-EA7240FAB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F7A32-0F14-10A6-8810-422BA682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EDE46F-CFE1-185C-6DDF-317E7EE3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66564E-0CF7-1DD9-F297-5F4AE988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3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E059D-4834-A5FB-F3DF-56A3CC6A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63B79-5261-61E4-0451-9FCBC12D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2AF396-1B3A-A80A-C19E-D4828EF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3D9B01-0AB4-B9C0-4A17-B3CBF115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EFFE90-93E3-4E1E-A096-B6D18B61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48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DC430-0F31-6519-26FE-B0895789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3BDDA3-85C7-1CDD-E028-03DD2B86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7AD14D-BAC1-6CC6-D906-E5806C28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937CED-B2FC-AC9F-F01E-D689535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318773-86BB-8918-1676-12FA98EA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12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43E07-9A37-058F-3ADC-AC4D13B8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837F0-60DE-537F-27DF-771104A8F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B843E9-0D99-D7C4-D41F-7E2E15FC7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35E215-A30A-BDD0-3F23-44E6CB52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E9F320-FFF7-E66D-589D-0127D8F5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9C59E9-8058-E123-1214-40E194E1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73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00359-7F61-AE0B-733C-4BCA0630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E2385E-8FF4-B44F-5F57-211ED9293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622DC-C6BD-80B1-F286-5241DCB9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8855E0-8DF3-861F-B7E9-85FCF6AD6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8FF5D1-F182-8334-AE77-91CACE3F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6B52917-BAD3-A56D-A917-54B21DC4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B2783D-C468-DF51-135B-10551A68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017C51-4124-2BA4-4180-3B349C62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8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C2281-64D3-7324-9B45-559184E0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A1130C-5EA7-2B4B-5F1C-3B45B1BC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BBC56E-462E-882C-30A1-4EF26C5C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4033AD-B4C4-FD8D-D3B9-7669737E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71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C8E607-E3B6-5143-A555-1503AB1285E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C9DA6622-CFEC-6146-A65B-A300E94B17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447" y="6047083"/>
            <a:ext cx="1983299" cy="6743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0" i="0" u="none" strike="noStrike" kern="1200" cap="none" spc="-150" normalizeH="0" baseline="0" noProof="0" dirty="0" err="1">
                <a:ln>
                  <a:noFill/>
                </a:ln>
                <a:solidFill>
                  <a:srgbClr val="444645"/>
                </a:solidFill>
                <a:effectLst/>
                <a:uLnTx/>
                <a:uFillTx/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kumimoji="0" lang="en-US" altLang="zh-TW" sz="4000" b="0" i="0" u="none" strike="noStrike" kern="1200" cap="none" spc="-150" normalizeH="0" baseline="0" noProof="0" dirty="0" err="1">
                <a:ln>
                  <a:noFill/>
                </a:ln>
                <a:solidFill>
                  <a:srgbClr val="4285F4"/>
                </a:solidFill>
                <a:effectLst/>
                <a:uLnTx/>
                <a:uFillTx/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kumimoji="0" lang="en-US" altLang="zh-TW" sz="4000" b="0" i="0" u="none" strike="noStrike" kern="1200" cap="none" spc="-150" normalizeH="0" baseline="0" noProof="0" dirty="0" err="1">
                <a:ln>
                  <a:noFill/>
                </a:ln>
                <a:solidFill>
                  <a:srgbClr val="DB4437"/>
                </a:solidFill>
                <a:effectLst/>
                <a:uLnTx/>
                <a:uFillTx/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kumimoji="0" lang="en-US" altLang="zh-TW" sz="4000" b="0" i="0" u="none" strike="noStrike" kern="1200" cap="none" spc="-150" normalizeH="0" baseline="0" noProof="0" dirty="0" err="1">
                <a:ln>
                  <a:noFill/>
                </a:ln>
                <a:solidFill>
                  <a:srgbClr val="F4B400"/>
                </a:solidFill>
                <a:effectLst/>
                <a:uLnTx/>
                <a:uFillTx/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kumimoji="0" lang="en-US" altLang="zh-TW" sz="4000" b="0" i="0" u="none" strike="noStrike" kern="1200" cap="none" spc="-150" normalizeH="0" baseline="0" noProof="0" dirty="0" err="1">
                <a:ln>
                  <a:noFill/>
                </a:ln>
                <a:solidFill>
                  <a:srgbClr val="0F9D58"/>
                </a:solidFill>
                <a:effectLst/>
                <a:uLnTx/>
                <a:uFillTx/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kumimoji="0" lang="en-US" altLang="zh-TW" sz="4000" b="0" i="0" u="none" strike="noStrike" kern="1200" cap="none" spc="-150" normalizeH="0" baseline="0" noProof="0" dirty="0" err="1">
                <a:ln>
                  <a:noFill/>
                </a:ln>
                <a:solidFill>
                  <a:srgbClr val="444645"/>
                </a:solidFill>
                <a:effectLst/>
                <a:uLnTx/>
                <a:uFillTx/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kumimoji="0" lang="zh-TW" altLang="en-US" sz="4000" b="0" i="0" u="none" strike="noStrike" kern="1200" cap="none" spc="-150" normalizeH="0" baseline="0" noProof="0" dirty="0">
              <a:ln>
                <a:noFill/>
              </a:ln>
              <a:solidFill>
                <a:srgbClr val="444645"/>
              </a:solidFill>
              <a:effectLst/>
              <a:uLnTx/>
              <a:uFillTx/>
              <a:latin typeface="Futura Medium" panose="020B0602020204020303" pitchFamily="34" charset="-79"/>
              <a:ea typeface="新細明體" panose="02020500000000000000" pitchFamily="18" charset="-120"/>
              <a:cs typeface="Futura Medium" panose="020B0602020204020303" pitchFamily="34" charset="-79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D8C4D33-F1CF-2F4D-A428-1392A4F7BD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1" y="5836264"/>
            <a:ext cx="1902542" cy="9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9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11F16-2B8B-183F-32FD-FED2614B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655DBA-BB57-3EEB-3B8E-6D4EA41F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03AEEA-C093-79E8-FC86-B1EDA9B6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7CFE59-02C1-087F-36C2-C0836198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8C68AF-CBE0-AB07-5544-65499FDA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163755-5719-5812-1D15-15A41C9C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1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19995-43D5-F33A-28A9-16E9963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47EDD-68CD-7770-B4E5-545FEB0D6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24AE7B-ADED-A173-EF91-CD622798A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FFFDC9-AC0B-8DB4-D500-08939D5C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C697DD-B29A-0210-94B8-DD7E08EB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A12C37-3CD3-A3FF-661D-C04D371C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13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1">
            <a:extLst>
              <a:ext uri="{FF2B5EF4-FFF2-40B4-BE49-F238E27FC236}">
                <a16:creationId xmlns:a16="http://schemas.microsoft.com/office/drawing/2014/main" id="{F30CEEF9-76CE-D248-9D92-0432DFF2062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EBB8E9D-F588-C699-F2F2-D1EEE187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121AB0-498B-AA64-76B2-E64C3292F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59AA1-8373-A864-6D7A-76F66EB52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08012-AE78-3B05-7EC2-4A54C1E8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26135C-7AEE-4111-8E39-AD75A06EC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1FB8B-2DAF-A04A-BA9E-7D476D5E03D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1" y="5836264"/>
            <a:ext cx="1902542" cy="95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5">
            <a:extLst>
              <a:ext uri="{FF2B5EF4-FFF2-40B4-BE49-F238E27FC236}">
                <a16:creationId xmlns:a16="http://schemas.microsoft.com/office/drawing/2014/main" id="{BFF32FA2-E9B5-5148-B1CC-45A91291810F}"/>
              </a:ext>
            </a:extLst>
          </p:cNvPr>
          <p:cNvSpPr txBox="1"/>
          <p:nvPr/>
        </p:nvSpPr>
        <p:spPr>
          <a:xfrm>
            <a:off x="7810177" y="1351508"/>
            <a:ext cx="49399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2023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HPS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Team8</a:t>
            </a:r>
          </a:p>
        </p:txBody>
      </p:sp>
    </p:spTree>
    <p:extLst>
      <p:ext uri="{BB962C8B-B14F-4D97-AF65-F5344CB8AC3E}">
        <p14:creationId xmlns:p14="http://schemas.microsoft.com/office/powerpoint/2010/main" val="3979643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C25A4C-7E51-69B2-1EC5-67821247E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>
          <a:xfrm>
            <a:off x="0" y="0"/>
            <a:ext cx="12191999" cy="65328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B7A898-56E6-B6A7-DB53-D8C02698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sp>
        <p:nvSpPr>
          <p:cNvPr id="8" name="文字方塊 1">
            <a:extLst>
              <a:ext uri="{FF2B5EF4-FFF2-40B4-BE49-F238E27FC236}">
                <a16:creationId xmlns:a16="http://schemas.microsoft.com/office/drawing/2014/main" id="{7AF366B0-3B39-1E47-97D4-B3250B9866CF}"/>
              </a:ext>
            </a:extLst>
          </p:cNvPr>
          <p:cNvSpPr txBox="1"/>
          <p:nvPr/>
        </p:nvSpPr>
        <p:spPr>
          <a:xfrm>
            <a:off x="10058447" y="6047083"/>
            <a:ext cx="199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4000" spc="-15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4000" spc="-15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4000" spc="-15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843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"/>
          <a:stretch/>
        </p:blipFill>
        <p:spPr>
          <a:xfrm>
            <a:off x="0" y="-2"/>
            <a:ext cx="12191999" cy="64548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5E598C-5399-7676-1374-39B7F430349E}"/>
              </a:ext>
            </a:extLst>
          </p:cNvPr>
          <p:cNvCxnSpPr>
            <a:cxnSpLocks/>
          </p:cNvCxnSpPr>
          <p:nvPr/>
        </p:nvCxnSpPr>
        <p:spPr>
          <a:xfrm flipV="1">
            <a:off x="9190441" y="734046"/>
            <a:ext cx="94727" cy="35858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B8C49CC-47EC-636B-EC69-096D5C524D27}"/>
              </a:ext>
            </a:extLst>
          </p:cNvPr>
          <p:cNvCxnSpPr>
            <a:cxnSpLocks/>
          </p:cNvCxnSpPr>
          <p:nvPr/>
        </p:nvCxnSpPr>
        <p:spPr>
          <a:xfrm>
            <a:off x="9282630" y="756296"/>
            <a:ext cx="24991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5C7339-35D6-AAAE-5070-A7A245EED129}"/>
              </a:ext>
            </a:extLst>
          </p:cNvPr>
          <p:cNvSpPr txBox="1"/>
          <p:nvPr/>
        </p:nvSpPr>
        <p:spPr>
          <a:xfrm>
            <a:off x="9235440" y="403166"/>
            <a:ext cx="99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Camera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45E5E6-C7C1-5F9B-4255-B0D9FBB620C2}"/>
              </a:ext>
            </a:extLst>
          </p:cNvPr>
          <p:cNvSpPr txBox="1"/>
          <p:nvPr/>
        </p:nvSpPr>
        <p:spPr>
          <a:xfrm>
            <a:off x="9285168" y="737287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CV to identify what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 you are holding.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23D4FB7-3AC5-BBB5-7F54-3ABD98107C68}"/>
              </a:ext>
            </a:extLst>
          </p:cNvPr>
          <p:cNvCxnSpPr>
            <a:cxnSpLocks/>
          </p:cNvCxnSpPr>
          <p:nvPr/>
        </p:nvCxnSpPr>
        <p:spPr>
          <a:xfrm flipV="1">
            <a:off x="6892906" y="2186329"/>
            <a:ext cx="2342534" cy="3813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64BEA98-E069-B06C-5A5C-99FDFD5F311D}"/>
              </a:ext>
            </a:extLst>
          </p:cNvPr>
          <p:cNvCxnSpPr>
            <a:cxnSpLocks/>
          </p:cNvCxnSpPr>
          <p:nvPr/>
        </p:nvCxnSpPr>
        <p:spPr>
          <a:xfrm>
            <a:off x="9232902" y="218897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42C8C5-29DD-E1D8-7DB1-D76AB0A3064F}"/>
              </a:ext>
            </a:extLst>
          </p:cNvPr>
          <p:cNvSpPr txBox="1"/>
          <p:nvPr/>
        </p:nvSpPr>
        <p:spPr>
          <a:xfrm>
            <a:off x="9248008" y="182932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CB238B-D6F2-0CB6-DB06-7729DCA9D918}"/>
              </a:ext>
            </a:extLst>
          </p:cNvPr>
          <p:cNvSpPr txBox="1"/>
          <p:nvPr/>
        </p:nvSpPr>
        <p:spPr>
          <a:xfrm>
            <a:off x="9235440" y="2212587"/>
            <a:ext cx="264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Controlled LEDs and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sended</a:t>
            </a:r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signals to Raspberry pi.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BF6995F-C201-CF26-B131-6A845F2FA9C8}"/>
              </a:ext>
            </a:extLst>
          </p:cNvPr>
          <p:cNvCxnSpPr>
            <a:cxnSpLocks/>
          </p:cNvCxnSpPr>
          <p:nvPr/>
        </p:nvCxnSpPr>
        <p:spPr>
          <a:xfrm flipH="1" flipV="1">
            <a:off x="4536282" y="1104898"/>
            <a:ext cx="1187919" cy="14628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63D5298-2538-958D-1156-F2AF2C73072C}"/>
              </a:ext>
            </a:extLst>
          </p:cNvPr>
          <p:cNvCxnSpPr>
            <a:cxnSpLocks/>
          </p:cNvCxnSpPr>
          <p:nvPr/>
        </p:nvCxnSpPr>
        <p:spPr>
          <a:xfrm flipH="1">
            <a:off x="2395062" y="1104898"/>
            <a:ext cx="214122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E82940-98D5-9503-42BC-45760315AD0B}"/>
              </a:ext>
            </a:extLst>
          </p:cNvPr>
          <p:cNvSpPr txBox="1"/>
          <p:nvPr/>
        </p:nvSpPr>
        <p:spPr>
          <a:xfrm>
            <a:off x="2315582" y="73556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Raspberry pi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65E5CB-8D13-057C-25CF-45B47577AC30}"/>
              </a:ext>
            </a:extLst>
          </p:cNvPr>
          <p:cNvSpPr txBox="1"/>
          <p:nvPr/>
        </p:nvSpPr>
        <p:spPr>
          <a:xfrm>
            <a:off x="2316553" y="1120138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Communicated with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 server.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A0A5BB8-6930-6E18-EC54-2EF5E2593CE0}"/>
              </a:ext>
            </a:extLst>
          </p:cNvPr>
          <p:cNvCxnSpPr>
            <a:cxnSpLocks/>
          </p:cNvCxnSpPr>
          <p:nvPr/>
        </p:nvCxnSpPr>
        <p:spPr>
          <a:xfrm>
            <a:off x="6892906" y="3429000"/>
            <a:ext cx="2342534" cy="97536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8D1A56F-E839-31CD-2D57-0B2E78A842E4}"/>
              </a:ext>
            </a:extLst>
          </p:cNvPr>
          <p:cNvCxnSpPr>
            <a:cxnSpLocks/>
          </p:cNvCxnSpPr>
          <p:nvPr/>
        </p:nvCxnSpPr>
        <p:spPr>
          <a:xfrm>
            <a:off x="9220334" y="440436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D3AF168-AFFF-D82F-4CEE-13EB65CD559E}"/>
              </a:ext>
            </a:extLst>
          </p:cNvPr>
          <p:cNvSpPr txBox="1"/>
          <p:nvPr/>
        </p:nvSpPr>
        <p:spPr>
          <a:xfrm>
            <a:off x="9228152" y="403178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Force Sensing Elements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7C08C63-33E8-44B7-439F-03E0445875B1}"/>
              </a:ext>
            </a:extLst>
          </p:cNvPr>
          <p:cNvSpPr txBox="1"/>
          <p:nvPr/>
        </p:nvSpPr>
        <p:spPr>
          <a:xfrm>
            <a:off x="9220334" y="4420867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Located the clothes hung on clothing rail.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sp>
        <p:nvSpPr>
          <p:cNvPr id="25" name="文字方塊 1">
            <a:extLst>
              <a:ext uri="{FF2B5EF4-FFF2-40B4-BE49-F238E27FC236}">
                <a16:creationId xmlns:a16="http://schemas.microsoft.com/office/drawing/2014/main" id="{CC06F4D3-CCD8-AF4B-85E3-91C61708264B}"/>
              </a:ext>
            </a:extLst>
          </p:cNvPr>
          <p:cNvSpPr txBox="1"/>
          <p:nvPr/>
        </p:nvSpPr>
        <p:spPr>
          <a:xfrm>
            <a:off x="10058447" y="6047083"/>
            <a:ext cx="199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4000" spc="-15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4000" spc="-15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4000" spc="-15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059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9" grpId="0"/>
      <p:bldP spid="42" grpId="0"/>
      <p:bldP spid="52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0" y="-2"/>
            <a:ext cx="12191999" cy="643128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5E598C-5399-7676-1374-39B7F430349E}"/>
              </a:ext>
            </a:extLst>
          </p:cNvPr>
          <p:cNvCxnSpPr>
            <a:cxnSpLocks/>
          </p:cNvCxnSpPr>
          <p:nvPr/>
        </p:nvCxnSpPr>
        <p:spPr>
          <a:xfrm flipV="1">
            <a:off x="9190441" y="734046"/>
            <a:ext cx="94727" cy="35858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B8C49CC-47EC-636B-EC69-096D5C524D27}"/>
              </a:ext>
            </a:extLst>
          </p:cNvPr>
          <p:cNvCxnSpPr>
            <a:cxnSpLocks/>
          </p:cNvCxnSpPr>
          <p:nvPr/>
        </p:nvCxnSpPr>
        <p:spPr>
          <a:xfrm>
            <a:off x="9282630" y="756296"/>
            <a:ext cx="24991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5C7339-35D6-AAAE-5070-A7A245EED129}"/>
              </a:ext>
            </a:extLst>
          </p:cNvPr>
          <p:cNvSpPr txBox="1"/>
          <p:nvPr/>
        </p:nvSpPr>
        <p:spPr>
          <a:xfrm>
            <a:off x="9235440" y="403166"/>
            <a:ext cx="99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Camera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45E5E6-C7C1-5F9B-4255-B0D9FBB620C2}"/>
              </a:ext>
            </a:extLst>
          </p:cNvPr>
          <p:cNvSpPr txBox="1"/>
          <p:nvPr/>
        </p:nvSpPr>
        <p:spPr>
          <a:xfrm>
            <a:off x="9285168" y="737287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CV to identify what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 you are holding.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23D4FB7-3AC5-BBB5-7F54-3ABD98107C68}"/>
              </a:ext>
            </a:extLst>
          </p:cNvPr>
          <p:cNvCxnSpPr>
            <a:cxnSpLocks/>
          </p:cNvCxnSpPr>
          <p:nvPr/>
        </p:nvCxnSpPr>
        <p:spPr>
          <a:xfrm flipV="1">
            <a:off x="6892906" y="2186329"/>
            <a:ext cx="2342534" cy="3813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64BEA98-E069-B06C-5A5C-99FDFD5F311D}"/>
              </a:ext>
            </a:extLst>
          </p:cNvPr>
          <p:cNvCxnSpPr>
            <a:cxnSpLocks/>
          </p:cNvCxnSpPr>
          <p:nvPr/>
        </p:nvCxnSpPr>
        <p:spPr>
          <a:xfrm>
            <a:off x="9232902" y="218897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42C8C5-29DD-E1D8-7DB1-D76AB0A3064F}"/>
              </a:ext>
            </a:extLst>
          </p:cNvPr>
          <p:cNvSpPr txBox="1"/>
          <p:nvPr/>
        </p:nvSpPr>
        <p:spPr>
          <a:xfrm>
            <a:off x="9248008" y="182932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CB238B-D6F2-0CB6-DB06-7729DCA9D918}"/>
              </a:ext>
            </a:extLst>
          </p:cNvPr>
          <p:cNvSpPr txBox="1"/>
          <p:nvPr/>
        </p:nvSpPr>
        <p:spPr>
          <a:xfrm>
            <a:off x="9235440" y="2212587"/>
            <a:ext cx="264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Controlled LEDs and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sended</a:t>
            </a:r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signals to Raspberry pi.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BF6995F-C201-CF26-B131-6A845F2FA9C8}"/>
              </a:ext>
            </a:extLst>
          </p:cNvPr>
          <p:cNvCxnSpPr>
            <a:cxnSpLocks/>
          </p:cNvCxnSpPr>
          <p:nvPr/>
        </p:nvCxnSpPr>
        <p:spPr>
          <a:xfrm flipH="1" flipV="1">
            <a:off x="4536282" y="1104898"/>
            <a:ext cx="1187919" cy="14628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63D5298-2538-958D-1156-F2AF2C73072C}"/>
              </a:ext>
            </a:extLst>
          </p:cNvPr>
          <p:cNvCxnSpPr>
            <a:cxnSpLocks/>
          </p:cNvCxnSpPr>
          <p:nvPr/>
        </p:nvCxnSpPr>
        <p:spPr>
          <a:xfrm flipH="1">
            <a:off x="2395062" y="1104898"/>
            <a:ext cx="214122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E82940-98D5-9503-42BC-45760315AD0B}"/>
              </a:ext>
            </a:extLst>
          </p:cNvPr>
          <p:cNvSpPr txBox="1"/>
          <p:nvPr/>
        </p:nvSpPr>
        <p:spPr>
          <a:xfrm>
            <a:off x="2315582" y="73556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Raspberry pi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65E5CB-8D13-057C-25CF-45B47577AC30}"/>
              </a:ext>
            </a:extLst>
          </p:cNvPr>
          <p:cNvSpPr txBox="1"/>
          <p:nvPr/>
        </p:nvSpPr>
        <p:spPr>
          <a:xfrm>
            <a:off x="2316553" y="1120138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Communicated with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 server.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A0A5BB8-6930-6E18-EC54-2EF5E2593CE0}"/>
              </a:ext>
            </a:extLst>
          </p:cNvPr>
          <p:cNvCxnSpPr>
            <a:cxnSpLocks/>
          </p:cNvCxnSpPr>
          <p:nvPr/>
        </p:nvCxnSpPr>
        <p:spPr>
          <a:xfrm>
            <a:off x="6892906" y="3429000"/>
            <a:ext cx="2342534" cy="97536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8D1A56F-E839-31CD-2D57-0B2E78A842E4}"/>
              </a:ext>
            </a:extLst>
          </p:cNvPr>
          <p:cNvCxnSpPr>
            <a:cxnSpLocks/>
          </p:cNvCxnSpPr>
          <p:nvPr/>
        </p:nvCxnSpPr>
        <p:spPr>
          <a:xfrm>
            <a:off x="9220334" y="440436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D3AF168-AFFF-D82F-4CEE-13EB65CD559E}"/>
              </a:ext>
            </a:extLst>
          </p:cNvPr>
          <p:cNvSpPr txBox="1"/>
          <p:nvPr/>
        </p:nvSpPr>
        <p:spPr>
          <a:xfrm>
            <a:off x="9228152" y="403178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Force Sensing Elements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7C08C63-33E8-44B7-439F-03E0445875B1}"/>
              </a:ext>
            </a:extLst>
          </p:cNvPr>
          <p:cNvSpPr txBox="1"/>
          <p:nvPr/>
        </p:nvSpPr>
        <p:spPr>
          <a:xfrm>
            <a:off x="9220334" y="4420867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Located the clothes hung on clothing rail.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sp>
        <p:nvSpPr>
          <p:cNvPr id="25" name="文字方塊 1">
            <a:extLst>
              <a:ext uri="{FF2B5EF4-FFF2-40B4-BE49-F238E27FC236}">
                <a16:creationId xmlns:a16="http://schemas.microsoft.com/office/drawing/2014/main" id="{B1ED9AF6-A50D-0240-AB31-BA74BCB7DFED}"/>
              </a:ext>
            </a:extLst>
          </p:cNvPr>
          <p:cNvSpPr txBox="1"/>
          <p:nvPr/>
        </p:nvSpPr>
        <p:spPr>
          <a:xfrm>
            <a:off x="10058447" y="6047083"/>
            <a:ext cx="199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4000" spc="-15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4000" spc="-15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4000" spc="-15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97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9" grpId="0"/>
      <p:bldP spid="42" grpId="0"/>
      <p:bldP spid="52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sp>
        <p:nvSpPr>
          <p:cNvPr id="11" name="文字方塊 1">
            <a:extLst>
              <a:ext uri="{FF2B5EF4-FFF2-40B4-BE49-F238E27FC236}">
                <a16:creationId xmlns:a16="http://schemas.microsoft.com/office/drawing/2014/main" id="{237F5FF8-1E0E-D341-8F8F-B8097D023DD2}"/>
              </a:ext>
            </a:extLst>
          </p:cNvPr>
          <p:cNvSpPr txBox="1"/>
          <p:nvPr/>
        </p:nvSpPr>
        <p:spPr>
          <a:xfrm>
            <a:off x="10058447" y="6047083"/>
            <a:ext cx="199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4000" spc="-15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4000" spc="-15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4000" spc="-15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7920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8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C264D327-1983-58AD-8737-1F888876E844}"/>
              </a:ext>
            </a:extLst>
          </p:cNvPr>
          <p:cNvSpPr/>
          <p:nvPr/>
        </p:nvSpPr>
        <p:spPr>
          <a:xfrm>
            <a:off x="7213600" y="360273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接點 5">
            <a:extLst>
              <a:ext uri="{FF2B5EF4-FFF2-40B4-BE49-F238E27FC236}">
                <a16:creationId xmlns:a16="http://schemas.microsoft.com/office/drawing/2014/main" id="{EFFE508F-29CC-D84E-992F-379836511938}"/>
              </a:ext>
            </a:extLst>
          </p:cNvPr>
          <p:cNvSpPr/>
          <p:nvPr/>
        </p:nvSpPr>
        <p:spPr>
          <a:xfrm>
            <a:off x="5996940" y="5215128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5B5696E9-1EF8-3E95-E1DF-D164942A13D0}"/>
              </a:ext>
            </a:extLst>
          </p:cNvPr>
          <p:cNvSpPr/>
          <p:nvPr/>
        </p:nvSpPr>
        <p:spPr>
          <a:xfrm>
            <a:off x="6045133" y="373227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">
            <a:extLst>
              <a:ext uri="{FF2B5EF4-FFF2-40B4-BE49-F238E27FC236}">
                <a16:creationId xmlns:a16="http://schemas.microsoft.com/office/drawing/2014/main" id="{67EE1838-8A06-4D44-A8B5-59ABB9D1EA9D}"/>
              </a:ext>
            </a:extLst>
          </p:cNvPr>
          <p:cNvSpPr txBox="1"/>
          <p:nvPr/>
        </p:nvSpPr>
        <p:spPr>
          <a:xfrm>
            <a:off x="10058447" y="6047083"/>
            <a:ext cx="199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4000" spc="-15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4000" spc="-15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4000" spc="-15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61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7CABF2-11C5-0737-B4D8-5E0442645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674864F-B13C-0AEA-86E5-F23570208928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DC9A767-83C0-1E2E-D813-4D1FA6C943D0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381624-61DF-FAFC-0346-4C6CA05EADCB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39B805-9765-C7AC-61E1-EEC28526A6F2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pic>
        <p:nvPicPr>
          <p:cNvPr id="10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31B758A2-CD39-5A2E-F72A-79ADCFF17F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sp>
        <p:nvSpPr>
          <p:cNvPr id="11" name="文字方塊 1">
            <a:extLst>
              <a:ext uri="{FF2B5EF4-FFF2-40B4-BE49-F238E27FC236}">
                <a16:creationId xmlns:a16="http://schemas.microsoft.com/office/drawing/2014/main" id="{EE694B48-AF78-2F40-B303-0304C2F8E9FE}"/>
              </a:ext>
            </a:extLst>
          </p:cNvPr>
          <p:cNvSpPr txBox="1"/>
          <p:nvPr/>
        </p:nvSpPr>
        <p:spPr>
          <a:xfrm>
            <a:off x="10058447" y="6047083"/>
            <a:ext cx="199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4000" spc="-15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4000" spc="-15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4000" spc="-15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980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"/>
          <a:stretch/>
        </p:blipFill>
        <p:spPr>
          <a:xfrm>
            <a:off x="0" y="-2"/>
            <a:ext cx="12191999" cy="65187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sp>
        <p:nvSpPr>
          <p:cNvPr id="6" name="文字方塊 1">
            <a:extLst>
              <a:ext uri="{FF2B5EF4-FFF2-40B4-BE49-F238E27FC236}">
                <a16:creationId xmlns:a16="http://schemas.microsoft.com/office/drawing/2014/main" id="{63710688-3555-DB44-AA07-D692C578ECCF}"/>
              </a:ext>
            </a:extLst>
          </p:cNvPr>
          <p:cNvSpPr txBox="1"/>
          <p:nvPr/>
        </p:nvSpPr>
        <p:spPr>
          <a:xfrm>
            <a:off x="10058447" y="6047083"/>
            <a:ext cx="199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4000" spc="-15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4000" spc="-15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4000" spc="-15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2548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oryboard2">
            <a:hlinkClick r:id="" action="ppaction://media"/>
            <a:extLst>
              <a:ext uri="{FF2B5EF4-FFF2-40B4-BE49-F238E27FC236}">
                <a16:creationId xmlns:a16="http://schemas.microsoft.com/office/drawing/2014/main" id="{04563156-4774-A2CF-B436-61CD40FD6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6E5A96-B695-CC0E-1FF7-3C282256A226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1">
            <a:extLst>
              <a:ext uri="{FF2B5EF4-FFF2-40B4-BE49-F238E27FC236}">
                <a16:creationId xmlns:a16="http://schemas.microsoft.com/office/drawing/2014/main" id="{9AD7871F-A6A6-8140-88CD-51C23FFA0A15}"/>
              </a:ext>
            </a:extLst>
          </p:cNvPr>
          <p:cNvSpPr txBox="1"/>
          <p:nvPr/>
        </p:nvSpPr>
        <p:spPr>
          <a:xfrm>
            <a:off x="10058447" y="6047083"/>
            <a:ext cx="199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4000" spc="-15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4000" spc="-15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4000" spc="-15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354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E08363-1E06-2DDA-3F84-656AAA65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"/>
          <a:stretch/>
        </p:blipFill>
        <p:spPr>
          <a:xfrm>
            <a:off x="0" y="0"/>
            <a:ext cx="12191999" cy="65735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778452-FD08-1AA7-7750-8019B9C55B0E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1">
            <a:extLst>
              <a:ext uri="{FF2B5EF4-FFF2-40B4-BE49-F238E27FC236}">
                <a16:creationId xmlns:a16="http://schemas.microsoft.com/office/drawing/2014/main" id="{C0FFA4AE-EBAB-D84A-886C-D2831F261890}"/>
              </a:ext>
            </a:extLst>
          </p:cNvPr>
          <p:cNvSpPr txBox="1"/>
          <p:nvPr/>
        </p:nvSpPr>
        <p:spPr>
          <a:xfrm>
            <a:off x="10058447" y="6047083"/>
            <a:ext cx="199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4000" spc="-15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4000" spc="-15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4000" spc="-15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62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783E527-D259-3D6E-29D1-FBDA05944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2" r="24300"/>
          <a:stretch/>
        </p:blipFill>
        <p:spPr>
          <a:xfrm>
            <a:off x="2631795" y="568963"/>
            <a:ext cx="4892884" cy="6096000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2D6036C-3FA4-104D-29A9-9EA627C9793A}"/>
              </a:ext>
            </a:extLst>
          </p:cNvPr>
          <p:cNvCxnSpPr>
            <a:cxnSpLocks/>
          </p:cNvCxnSpPr>
          <p:nvPr/>
        </p:nvCxnSpPr>
        <p:spPr>
          <a:xfrm flipV="1">
            <a:off x="5961075" y="761999"/>
            <a:ext cx="3287700" cy="69342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3475605-11C9-509C-0870-A6A00D2D2E23}"/>
              </a:ext>
            </a:extLst>
          </p:cNvPr>
          <p:cNvCxnSpPr>
            <a:cxnSpLocks/>
          </p:cNvCxnSpPr>
          <p:nvPr/>
        </p:nvCxnSpPr>
        <p:spPr>
          <a:xfrm flipH="1">
            <a:off x="9229328" y="762000"/>
            <a:ext cx="5903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4AF7985-4685-FE07-E1D2-843DC61B5CAA}"/>
              </a:ext>
            </a:extLst>
          </p:cNvPr>
          <p:cNvCxnSpPr>
            <a:cxnSpLocks/>
          </p:cNvCxnSpPr>
          <p:nvPr/>
        </p:nvCxnSpPr>
        <p:spPr>
          <a:xfrm flipV="1">
            <a:off x="5994413" y="1253807"/>
            <a:ext cx="3276463" cy="7317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A002CBE-34CB-AF49-F187-CE91F2AD6CC7}"/>
              </a:ext>
            </a:extLst>
          </p:cNvPr>
          <p:cNvCxnSpPr>
            <a:cxnSpLocks/>
          </p:cNvCxnSpPr>
          <p:nvPr/>
        </p:nvCxnSpPr>
        <p:spPr>
          <a:xfrm flipH="1" flipV="1">
            <a:off x="9270876" y="1253807"/>
            <a:ext cx="1422590" cy="425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C566177-CC84-3F10-0A57-94C757938010}"/>
              </a:ext>
            </a:extLst>
          </p:cNvPr>
          <p:cNvCxnSpPr>
            <a:cxnSpLocks/>
          </p:cNvCxnSpPr>
          <p:nvPr/>
        </p:nvCxnSpPr>
        <p:spPr>
          <a:xfrm flipV="1">
            <a:off x="5598160" y="1985527"/>
            <a:ext cx="3748726" cy="9564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6063E58-901D-DBA8-6C2C-7571E64B07DC}"/>
              </a:ext>
            </a:extLst>
          </p:cNvPr>
          <p:cNvCxnSpPr>
            <a:cxnSpLocks/>
          </p:cNvCxnSpPr>
          <p:nvPr/>
        </p:nvCxnSpPr>
        <p:spPr>
          <a:xfrm flipH="1">
            <a:off x="9324785" y="1985527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69D5F3D-BE8F-9110-30D2-B6289C389307}"/>
              </a:ext>
            </a:extLst>
          </p:cNvPr>
          <p:cNvCxnSpPr>
            <a:cxnSpLocks/>
          </p:cNvCxnSpPr>
          <p:nvPr/>
        </p:nvCxnSpPr>
        <p:spPr>
          <a:xfrm flipV="1">
            <a:off x="5598160" y="2493545"/>
            <a:ext cx="3748726" cy="89770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B65A58E1-C8CD-291C-D7AD-B870ABC9257F}"/>
              </a:ext>
            </a:extLst>
          </p:cNvPr>
          <p:cNvCxnSpPr>
            <a:cxnSpLocks/>
          </p:cNvCxnSpPr>
          <p:nvPr/>
        </p:nvCxnSpPr>
        <p:spPr>
          <a:xfrm flipH="1">
            <a:off x="9324785" y="2500885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930A2607-77BB-A3B6-52B1-C2AE5DF45956}"/>
              </a:ext>
            </a:extLst>
          </p:cNvPr>
          <p:cNvCxnSpPr>
            <a:cxnSpLocks/>
          </p:cNvCxnSpPr>
          <p:nvPr/>
        </p:nvCxnSpPr>
        <p:spPr>
          <a:xfrm flipV="1">
            <a:off x="6273800" y="4125448"/>
            <a:ext cx="3101399" cy="137111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582AF6DE-E11F-A995-F6F0-B0DE5017652B}"/>
              </a:ext>
            </a:extLst>
          </p:cNvPr>
          <p:cNvCxnSpPr>
            <a:cxnSpLocks/>
          </p:cNvCxnSpPr>
          <p:nvPr/>
        </p:nvCxnSpPr>
        <p:spPr>
          <a:xfrm flipH="1">
            <a:off x="9375199" y="4125448"/>
            <a:ext cx="1291037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D2FBDE-E5A6-957D-0D1C-12D14CBE7211}"/>
              </a:ext>
            </a:extLst>
          </p:cNvPr>
          <p:cNvSpPr txBox="1"/>
          <p:nvPr/>
        </p:nvSpPr>
        <p:spPr>
          <a:xfrm>
            <a:off x="9238337" y="381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Slot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933982-0ED2-FECE-F99A-3F975B982DD4}"/>
              </a:ext>
            </a:extLst>
          </p:cNvPr>
          <p:cNvSpPr txBox="1"/>
          <p:nvPr/>
        </p:nvSpPr>
        <p:spPr>
          <a:xfrm>
            <a:off x="9248775" y="90492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 Cushion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778770E-3448-805F-EDB6-5259E7F8B79B}"/>
              </a:ext>
            </a:extLst>
          </p:cNvPr>
          <p:cNvSpPr txBox="1"/>
          <p:nvPr/>
        </p:nvSpPr>
        <p:spPr>
          <a:xfrm>
            <a:off x="9248775" y="161798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 Cushion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C1616EE-D3A5-D279-831E-7CDCA1A8836A}"/>
              </a:ext>
            </a:extLst>
          </p:cNvPr>
          <p:cNvSpPr txBox="1"/>
          <p:nvPr/>
        </p:nvSpPr>
        <p:spPr>
          <a:xfrm>
            <a:off x="9248775" y="214808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Force Sensor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5AE62A0-AE45-2A8D-7C54-6EA4554AC033}"/>
              </a:ext>
            </a:extLst>
          </p:cNvPr>
          <p:cNvSpPr txBox="1"/>
          <p:nvPr/>
        </p:nvSpPr>
        <p:spPr>
          <a:xfrm>
            <a:off x="9298105" y="37561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WS2812 LED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B50394-E11D-EF9B-F0E4-DBBC6F3D56A3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20" name="文字方塊 1">
            <a:extLst>
              <a:ext uri="{FF2B5EF4-FFF2-40B4-BE49-F238E27FC236}">
                <a16:creationId xmlns:a16="http://schemas.microsoft.com/office/drawing/2014/main" id="{612D071F-4D29-9F4F-855C-4EC4690F8E5E}"/>
              </a:ext>
            </a:extLst>
          </p:cNvPr>
          <p:cNvSpPr txBox="1"/>
          <p:nvPr/>
        </p:nvSpPr>
        <p:spPr>
          <a:xfrm>
            <a:off x="10058447" y="6047083"/>
            <a:ext cx="199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4000" spc="-15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4000" spc="-15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4000" spc="-15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0826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5">
            <a:extLst>
              <a:ext uri="{FF2B5EF4-FFF2-40B4-BE49-F238E27FC236}">
                <a16:creationId xmlns:a16="http://schemas.microsoft.com/office/drawing/2014/main" id="{BFF32FA2-E9B5-5148-B1CC-45A91291810F}"/>
              </a:ext>
            </a:extLst>
          </p:cNvPr>
          <p:cNvSpPr txBox="1"/>
          <p:nvPr/>
        </p:nvSpPr>
        <p:spPr>
          <a:xfrm>
            <a:off x="7810177" y="1351508"/>
            <a:ext cx="49399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2023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HPS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Team8</a:t>
            </a:r>
          </a:p>
        </p:txBody>
      </p:sp>
    </p:spTree>
    <p:extLst>
      <p:ext uri="{BB962C8B-B14F-4D97-AF65-F5344CB8AC3E}">
        <p14:creationId xmlns:p14="http://schemas.microsoft.com/office/powerpoint/2010/main" val="1517850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6103E70-D02F-FA4A-B78B-525066051CC4}"/>
              </a:ext>
            </a:extLst>
          </p:cNvPr>
          <p:cNvSpPr/>
          <p:nvPr/>
        </p:nvSpPr>
        <p:spPr>
          <a:xfrm>
            <a:off x="5994746" y="2828603"/>
            <a:ext cx="2030861" cy="203086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95000">
                <a:srgbClr val="FBBC05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2C6C5238-9DE5-DBC8-8EB6-B8E07EFC7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55" y="2561042"/>
            <a:ext cx="2298422" cy="2298422"/>
          </a:xfrm>
          <a:prstGeom prst="rect">
            <a:avLst/>
          </a:prstGeom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id="{203B8A36-E631-A9BB-232D-89543ECC5634}"/>
              </a:ext>
            </a:extLst>
          </p:cNvPr>
          <p:cNvSpPr txBox="1"/>
          <p:nvPr/>
        </p:nvSpPr>
        <p:spPr>
          <a:xfrm>
            <a:off x="9891618" y="1773917"/>
            <a:ext cx="1947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Location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Taipei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79BA9FA-D852-EBF9-021A-F4B80CEFAF33}"/>
              </a:ext>
            </a:extLst>
          </p:cNvPr>
          <p:cNvSpPr txBox="1"/>
          <p:nvPr/>
        </p:nvSpPr>
        <p:spPr>
          <a:xfrm>
            <a:off x="10374778" y="2966705"/>
            <a:ext cx="147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MBTI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INTP</a:t>
            </a:r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1937E7C-01D5-9CFB-EAB7-132CAEF1919A}"/>
              </a:ext>
            </a:extLst>
          </p:cNvPr>
          <p:cNvCxnSpPr>
            <a:cxnSpLocks/>
          </p:cNvCxnSpPr>
          <p:nvPr/>
        </p:nvCxnSpPr>
        <p:spPr>
          <a:xfrm>
            <a:off x="8425032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0BF34A64-98A4-BB69-EEE1-011391E4E547}"/>
              </a:ext>
            </a:extLst>
          </p:cNvPr>
          <p:cNvCxnSpPr>
            <a:cxnSpLocks/>
          </p:cNvCxnSpPr>
          <p:nvPr/>
        </p:nvCxnSpPr>
        <p:spPr>
          <a:xfrm>
            <a:off x="8418976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2FC1153-F7BD-78A5-ECB9-E3962CB3D2C9}"/>
              </a:ext>
            </a:extLst>
          </p:cNvPr>
          <p:cNvSpPr txBox="1"/>
          <p:nvPr/>
        </p:nvSpPr>
        <p:spPr>
          <a:xfrm>
            <a:off x="9455607" y="4145349"/>
            <a:ext cx="2388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Hobby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Photography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B26F9384-E86B-2725-D49F-68DEE2B4A8EE}"/>
              </a:ext>
            </a:extLst>
          </p:cNvPr>
          <p:cNvCxnSpPr>
            <a:cxnSpLocks/>
          </p:cNvCxnSpPr>
          <p:nvPr/>
        </p:nvCxnSpPr>
        <p:spPr>
          <a:xfrm>
            <a:off x="8424552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F882522-C7F9-CCD7-3B89-43DF998BCB47}"/>
              </a:ext>
            </a:extLst>
          </p:cNvPr>
          <p:cNvSpPr txBox="1"/>
          <p:nvPr/>
        </p:nvSpPr>
        <p:spPr>
          <a:xfrm>
            <a:off x="8386445" y="5310695"/>
            <a:ext cx="3462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Hope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Improve self-confidence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06A141-ECE8-94E6-52F8-3AE2560470FD}"/>
              </a:ext>
            </a:extLst>
          </p:cNvPr>
          <p:cNvSpPr txBox="1"/>
          <p:nvPr/>
        </p:nvSpPr>
        <p:spPr>
          <a:xfrm>
            <a:off x="3961728" y="568186"/>
            <a:ext cx="6096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kern="100" dirty="0">
                <a:solidFill>
                  <a:srgbClr val="444645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Persona</a:t>
            </a:r>
            <a:endParaRPr lang="zh-TW" altLang="zh-TW" sz="3200" kern="100" dirty="0">
              <a:solidFill>
                <a:srgbClr val="444645"/>
              </a:solidFill>
              <a:effectLst/>
              <a:latin typeface="Roboto Black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5448E1-BC65-AAFF-4F38-D37042A8FEB6}"/>
              </a:ext>
            </a:extLst>
          </p:cNvPr>
          <p:cNvSpPr txBox="1"/>
          <p:nvPr/>
        </p:nvSpPr>
        <p:spPr>
          <a:xfrm>
            <a:off x="2146357" y="1785652"/>
            <a:ext cx="167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Name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Elena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AEF8143-EDBF-E7F5-503F-A8E6F0417680}"/>
              </a:ext>
            </a:extLst>
          </p:cNvPr>
          <p:cNvSpPr txBox="1"/>
          <p:nvPr/>
        </p:nvSpPr>
        <p:spPr>
          <a:xfrm>
            <a:off x="2156645" y="2961116"/>
            <a:ext cx="1205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25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EABD067-6C6F-E229-7F19-DA3AE7BBFE4D}"/>
              </a:ext>
            </a:extLst>
          </p:cNvPr>
          <p:cNvCxnSpPr>
            <a:cxnSpLocks/>
          </p:cNvCxnSpPr>
          <p:nvPr/>
        </p:nvCxnSpPr>
        <p:spPr>
          <a:xfrm flipV="1">
            <a:off x="5546936" y="4352270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D1EB938-5A33-455A-7BDB-CC5C8AAA5C35}"/>
              </a:ext>
            </a:extLst>
          </p:cNvPr>
          <p:cNvSpPr txBox="1"/>
          <p:nvPr/>
        </p:nvSpPr>
        <p:spPr>
          <a:xfrm>
            <a:off x="2146357" y="4141264"/>
            <a:ext cx="328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Silicon Engineer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EB1B805-A156-D802-D361-40AB23C73E48}"/>
              </a:ext>
            </a:extLst>
          </p:cNvPr>
          <p:cNvSpPr txBox="1"/>
          <p:nvPr/>
        </p:nvSpPr>
        <p:spPr>
          <a:xfrm>
            <a:off x="2149105" y="5311799"/>
            <a:ext cx="159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90k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9A07FC5-83D4-58F1-CAD9-F4A3F78FC534}"/>
              </a:ext>
            </a:extLst>
          </p:cNvPr>
          <p:cNvCxnSpPr>
            <a:cxnSpLocks/>
          </p:cNvCxnSpPr>
          <p:nvPr/>
        </p:nvCxnSpPr>
        <p:spPr>
          <a:xfrm flipH="1" flipV="1">
            <a:off x="5540309" y="2154268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6830CD0-6505-DB5A-6265-B8894787053C}"/>
              </a:ext>
            </a:extLst>
          </p:cNvPr>
          <p:cNvCxnSpPr>
            <a:cxnSpLocks/>
          </p:cNvCxnSpPr>
          <p:nvPr/>
        </p:nvCxnSpPr>
        <p:spPr>
          <a:xfrm flipH="1" flipV="1">
            <a:off x="5566357" y="3326892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6001A92-ED9A-2B30-48C3-6F4BD07C4A27}"/>
              </a:ext>
            </a:extLst>
          </p:cNvPr>
          <p:cNvCxnSpPr>
            <a:cxnSpLocks/>
          </p:cNvCxnSpPr>
          <p:nvPr/>
        </p:nvCxnSpPr>
        <p:spPr>
          <a:xfrm flipV="1">
            <a:off x="5548710" y="552274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0FCE5D7-66BC-F567-DB68-B5C135E0CA65}"/>
              </a:ext>
            </a:extLst>
          </p:cNvPr>
          <p:cNvCxnSpPr>
            <a:cxnSpLocks/>
          </p:cNvCxnSpPr>
          <p:nvPr/>
        </p:nvCxnSpPr>
        <p:spPr>
          <a:xfrm>
            <a:off x="8424552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C0FE3CB-BC02-5CB3-241B-C25EF8DA881F}"/>
              </a:ext>
            </a:extLst>
          </p:cNvPr>
          <p:cNvCxnSpPr>
            <a:cxnSpLocks/>
          </p:cNvCxnSpPr>
          <p:nvPr/>
        </p:nvCxnSpPr>
        <p:spPr>
          <a:xfrm flipH="1" flipV="1">
            <a:off x="8127762" y="4356176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93E336CA-DD97-A86E-08FA-80F7DE0C1223}"/>
              </a:ext>
            </a:extLst>
          </p:cNvPr>
          <p:cNvCxnSpPr>
            <a:cxnSpLocks/>
          </p:cNvCxnSpPr>
          <p:nvPr/>
        </p:nvCxnSpPr>
        <p:spPr>
          <a:xfrm flipV="1">
            <a:off x="8133247" y="215817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3018FDB-C7F7-F87F-BEA1-E521F963358D}"/>
              </a:ext>
            </a:extLst>
          </p:cNvPr>
          <p:cNvCxnSpPr>
            <a:cxnSpLocks/>
          </p:cNvCxnSpPr>
          <p:nvPr/>
        </p:nvCxnSpPr>
        <p:spPr>
          <a:xfrm flipV="1">
            <a:off x="8122959" y="333685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1311E9BD-AA58-F739-05D5-2A6F184C8D74}"/>
              </a:ext>
            </a:extLst>
          </p:cNvPr>
          <p:cNvCxnSpPr>
            <a:cxnSpLocks/>
          </p:cNvCxnSpPr>
          <p:nvPr/>
        </p:nvCxnSpPr>
        <p:spPr>
          <a:xfrm flipH="1" flipV="1">
            <a:off x="8129536" y="552059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BA77D10-FEFF-29BC-1F06-DF9B6CB488AF}"/>
              </a:ext>
            </a:extLst>
          </p:cNvPr>
          <p:cNvCxnSpPr>
            <a:cxnSpLocks/>
          </p:cNvCxnSpPr>
          <p:nvPr/>
        </p:nvCxnSpPr>
        <p:spPr>
          <a:xfrm>
            <a:off x="2157125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CB01ECAA-6C99-A312-89C3-E4CE19E3C00F}"/>
              </a:ext>
            </a:extLst>
          </p:cNvPr>
          <p:cNvCxnSpPr>
            <a:cxnSpLocks/>
          </p:cNvCxnSpPr>
          <p:nvPr/>
        </p:nvCxnSpPr>
        <p:spPr>
          <a:xfrm>
            <a:off x="2157125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4473AA1-D941-1F4B-A9F4-5928CC9E0DF1}"/>
              </a:ext>
            </a:extLst>
          </p:cNvPr>
          <p:cNvCxnSpPr>
            <a:cxnSpLocks/>
          </p:cNvCxnSpPr>
          <p:nvPr/>
        </p:nvCxnSpPr>
        <p:spPr>
          <a:xfrm>
            <a:off x="2156645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B6992047-D384-4671-B892-7A4274B345EE}"/>
              </a:ext>
            </a:extLst>
          </p:cNvPr>
          <p:cNvCxnSpPr>
            <a:cxnSpLocks/>
          </p:cNvCxnSpPr>
          <p:nvPr/>
        </p:nvCxnSpPr>
        <p:spPr>
          <a:xfrm>
            <a:off x="2150589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5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FEE6D23-F8DB-BDC6-6873-B4A3496D6EB9}"/>
              </a:ext>
            </a:extLst>
          </p:cNvPr>
          <p:cNvSpPr/>
          <p:nvPr/>
        </p:nvSpPr>
        <p:spPr>
          <a:xfrm>
            <a:off x="1894118" y="1038209"/>
            <a:ext cx="5040000" cy="5556372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F90D213-7AB1-881E-B0E3-00E5D03F6738}"/>
              </a:ext>
            </a:extLst>
          </p:cNvPr>
          <p:cNvSpPr/>
          <p:nvPr/>
        </p:nvSpPr>
        <p:spPr>
          <a:xfrm>
            <a:off x="7028236" y="1038207"/>
            <a:ext cx="5040000" cy="5556373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D7300A-2E37-BE5D-DB97-11D313C22098}"/>
              </a:ext>
            </a:extLst>
          </p:cNvPr>
          <p:cNvSpPr txBox="1"/>
          <p:nvPr/>
        </p:nvSpPr>
        <p:spPr>
          <a:xfrm>
            <a:off x="7028235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Commercial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5178E3-03C4-66D6-5775-11122A9A713F}"/>
              </a:ext>
            </a:extLst>
          </p:cNvPr>
          <p:cNvSpPr txBox="1"/>
          <p:nvPr/>
        </p:nvSpPr>
        <p:spPr>
          <a:xfrm>
            <a:off x="1894118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0A46459-FAC1-A7C3-A2CB-313D00F3E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33" y="1819090"/>
            <a:ext cx="1188000" cy="1188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4AD36FC-6513-4C45-1385-A610A161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15" y="1819090"/>
            <a:ext cx="1188000" cy="1188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FB52ED3-597C-463F-F9E2-DBA3655FD1EC}"/>
              </a:ext>
            </a:extLst>
          </p:cNvPr>
          <p:cNvSpPr txBox="1"/>
          <p:nvPr/>
        </p:nvSpPr>
        <p:spPr>
          <a:xfrm>
            <a:off x="2107356" y="3787970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25 – 40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45k up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white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collar worker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KOL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outfit recommendations 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endParaRPr lang="en-US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lot of clothes lacking proper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A25F642-D883-E810-0970-2DD381A3B1E1}"/>
              </a:ext>
            </a:extLst>
          </p:cNvPr>
          <p:cNvSpPr txBox="1"/>
          <p:nvPr/>
        </p:nvSpPr>
        <p:spPr>
          <a:xfrm>
            <a:off x="7241474" y="3816393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Scale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SME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large enterprise</a:t>
            </a: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Industry</a:t>
            </a:r>
            <a:r>
              <a:rPr lang="zh-TW" altLang="en-US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service industry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Types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boutiques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bridal shops</a:t>
            </a:r>
            <a:endParaRPr lang="en-US" altLang="zh-TW" kern="100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latin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provide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virtual try - on service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commodity and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10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"/>
          <p:cNvGrpSpPr/>
          <p:nvPr/>
        </p:nvGrpSpPr>
        <p:grpSpPr>
          <a:xfrm>
            <a:off x="1222235" y="2613238"/>
            <a:ext cx="3728999" cy="3661609"/>
            <a:chOff x="0" y="0"/>
            <a:chExt cx="812800" cy="812800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"/>
          <p:cNvGrpSpPr/>
          <p:nvPr/>
        </p:nvGrpSpPr>
        <p:grpSpPr>
          <a:xfrm>
            <a:off x="1615820" y="3483650"/>
            <a:ext cx="2857615" cy="2805973"/>
            <a:chOff x="0" y="0"/>
            <a:chExt cx="812800" cy="812800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2110090" y="4430283"/>
            <a:ext cx="1908607" cy="1874115"/>
            <a:chOff x="0" y="0"/>
            <a:chExt cx="812800" cy="8128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 txBox="1"/>
          <p:nvPr/>
        </p:nvSpPr>
        <p:spPr>
          <a:xfrm>
            <a:off x="2670420" y="2885028"/>
            <a:ext cx="847228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/>
          </a:p>
        </p:txBody>
      </p:sp>
      <p:cxnSp>
        <p:nvCxnSpPr>
          <p:cNvPr id="103" name="Google Shape;103;p1"/>
          <p:cNvCxnSpPr/>
          <p:nvPr/>
        </p:nvCxnSpPr>
        <p:spPr>
          <a:xfrm>
            <a:off x="3266104" y="3042332"/>
            <a:ext cx="8320177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4" name="Google Shape;104;p1"/>
          <p:cNvCxnSpPr/>
          <p:nvPr/>
        </p:nvCxnSpPr>
        <p:spPr>
          <a:xfrm>
            <a:off x="4274669" y="4444042"/>
            <a:ext cx="7365621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5" name="Google Shape;105;p1"/>
          <p:cNvCxnSpPr/>
          <p:nvPr/>
        </p:nvCxnSpPr>
        <p:spPr>
          <a:xfrm>
            <a:off x="3376464" y="6274847"/>
            <a:ext cx="829838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6" name="Google Shape;106;p1"/>
          <p:cNvSpPr txBox="1"/>
          <p:nvPr/>
        </p:nvSpPr>
        <p:spPr>
          <a:xfrm>
            <a:off x="2562040" y="4046799"/>
            <a:ext cx="1063989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/>
          </a:p>
        </p:txBody>
      </p:sp>
      <p:sp>
        <p:nvSpPr>
          <p:cNvPr id="107" name="Google Shape;107;p1"/>
          <p:cNvSpPr txBox="1"/>
          <p:nvPr/>
        </p:nvSpPr>
        <p:spPr>
          <a:xfrm>
            <a:off x="2580397" y="5208569"/>
            <a:ext cx="1027275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/>
          </a:p>
        </p:txBody>
      </p:sp>
      <p:sp>
        <p:nvSpPr>
          <p:cNvPr id="108" name="Google Shape;108;p1"/>
          <p:cNvSpPr txBox="1"/>
          <p:nvPr/>
        </p:nvSpPr>
        <p:spPr>
          <a:xfrm>
            <a:off x="1541189" y="495256"/>
            <a:ext cx="3401443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市場規模</a:t>
            </a:r>
            <a:endParaRPr sz="4334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5114267" y="2277886"/>
            <a:ext cx="6357341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5147054" y="3554848"/>
            <a:ext cx="60435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131423" y="4959565"/>
            <a:ext cx="3934947" cy="137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endParaRPr sz="1200"/>
          </a:p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proportion of people interested in the product</a:t>
            </a:r>
            <a:endParaRPr sz="186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127150" y="1753284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5147054" y="3122826"/>
            <a:ext cx="2754393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5131422" y="4549879"/>
            <a:ext cx="3461779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/>
          </a:p>
        </p:txBody>
      </p:sp>
      <p:sp>
        <p:nvSpPr>
          <p:cNvPr id="116" name="Google Shape;116;p1"/>
          <p:cNvSpPr txBox="1"/>
          <p:nvPr/>
        </p:nvSpPr>
        <p:spPr>
          <a:xfrm>
            <a:off x="5426165" y="693403"/>
            <a:ext cx="2400763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 dirty="0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 dirty="0"/>
          </a:p>
        </p:txBody>
      </p:sp>
      <p:sp>
        <p:nvSpPr>
          <p:cNvPr id="117" name="Google Shape;117;p1"/>
          <p:cNvSpPr txBox="1"/>
          <p:nvPr/>
        </p:nvSpPr>
        <p:spPr>
          <a:xfrm>
            <a:off x="9320896" y="4992079"/>
            <a:ext cx="30912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market research results in Taiwan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9273910" y="4559145"/>
            <a:ext cx="2807335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10 million people</a:t>
            </a:r>
            <a:endParaRPr sz="2667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" descr="韓國軟體實力超驚人！ - 今周刊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1902" y="523366"/>
            <a:ext cx="1308569" cy="10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9540875" y="743080"/>
            <a:ext cx="2133969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KOREA</a:t>
            </a:r>
            <a:endParaRPr sz="1200"/>
          </a:p>
        </p:txBody>
      </p:sp>
      <p:sp>
        <p:nvSpPr>
          <p:cNvPr id="121" name="Google Shape;121;p1"/>
          <p:cNvSpPr txBox="1"/>
          <p:nvPr/>
        </p:nvSpPr>
        <p:spPr>
          <a:xfrm>
            <a:off x="9273910" y="3083916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9263024" y="1771122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g23ef5dcb3e4_0_0"/>
          <p:cNvGrpSpPr/>
          <p:nvPr/>
        </p:nvGrpSpPr>
        <p:grpSpPr>
          <a:xfrm>
            <a:off x="1222235" y="2613238"/>
            <a:ext cx="3729018" cy="3661610"/>
            <a:chOff x="0" y="0"/>
            <a:chExt cx="812800" cy="812800"/>
          </a:xfrm>
        </p:grpSpPr>
        <p:sp>
          <p:nvSpPr>
            <p:cNvPr id="134" name="Google Shape;134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5" name="Google Shape;135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g23ef5dcb3e4_0_0"/>
          <p:cNvGrpSpPr/>
          <p:nvPr/>
        </p:nvGrpSpPr>
        <p:grpSpPr>
          <a:xfrm>
            <a:off x="1615820" y="3483649"/>
            <a:ext cx="2857588" cy="2805948"/>
            <a:chOff x="0" y="0"/>
            <a:chExt cx="812800" cy="812800"/>
          </a:xfrm>
        </p:grpSpPr>
        <p:sp>
          <p:nvSpPr>
            <p:cNvPr id="137" name="Google Shape;137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8" name="Google Shape;138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g23ef5dcb3e4_0_0"/>
          <p:cNvGrpSpPr/>
          <p:nvPr/>
        </p:nvGrpSpPr>
        <p:grpSpPr>
          <a:xfrm>
            <a:off x="2110090" y="4430282"/>
            <a:ext cx="1908617" cy="1874100"/>
            <a:chOff x="0" y="0"/>
            <a:chExt cx="812800" cy="812800"/>
          </a:xfrm>
        </p:grpSpPr>
        <p:sp>
          <p:nvSpPr>
            <p:cNvPr id="140" name="Google Shape;140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1" name="Google Shape;141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g23ef5dcb3e4_0_0"/>
          <p:cNvSpPr txBox="1"/>
          <p:nvPr/>
        </p:nvSpPr>
        <p:spPr>
          <a:xfrm>
            <a:off x="2670420" y="2885028"/>
            <a:ext cx="84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/>
          </a:p>
        </p:txBody>
      </p:sp>
      <p:cxnSp>
        <p:nvCxnSpPr>
          <p:cNvPr id="143" name="Google Shape;143;g23ef5dcb3e4_0_0"/>
          <p:cNvCxnSpPr/>
          <p:nvPr/>
        </p:nvCxnSpPr>
        <p:spPr>
          <a:xfrm>
            <a:off x="3266104" y="3042332"/>
            <a:ext cx="8320200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" name="Google Shape;144;g23ef5dcb3e4_0_0"/>
          <p:cNvCxnSpPr/>
          <p:nvPr/>
        </p:nvCxnSpPr>
        <p:spPr>
          <a:xfrm>
            <a:off x="4274669" y="4444042"/>
            <a:ext cx="7365600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" name="Google Shape;145;g23ef5dcb3e4_0_0"/>
          <p:cNvCxnSpPr/>
          <p:nvPr/>
        </p:nvCxnSpPr>
        <p:spPr>
          <a:xfrm>
            <a:off x="3376464" y="6274847"/>
            <a:ext cx="829840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" name="Google Shape;146;g23ef5dcb3e4_0_0"/>
          <p:cNvSpPr txBox="1"/>
          <p:nvPr/>
        </p:nvSpPr>
        <p:spPr>
          <a:xfrm>
            <a:off x="2562040" y="4046799"/>
            <a:ext cx="10640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/>
          </a:p>
        </p:txBody>
      </p:sp>
      <p:sp>
        <p:nvSpPr>
          <p:cNvPr id="147" name="Google Shape;147;g23ef5dcb3e4_0_0"/>
          <p:cNvSpPr txBox="1"/>
          <p:nvPr/>
        </p:nvSpPr>
        <p:spPr>
          <a:xfrm>
            <a:off x="2580397" y="5208569"/>
            <a:ext cx="102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/>
          </a:p>
        </p:txBody>
      </p:sp>
      <p:sp>
        <p:nvSpPr>
          <p:cNvPr id="148" name="Google Shape;148;g23ef5dcb3e4_0_0"/>
          <p:cNvSpPr txBox="1"/>
          <p:nvPr/>
        </p:nvSpPr>
        <p:spPr>
          <a:xfrm>
            <a:off x="1541188" y="495256"/>
            <a:ext cx="3401400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市場規模</a:t>
            </a:r>
            <a:endParaRPr sz="4334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23ef5dcb3e4_0_0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3ef5dcb3e4_0_0"/>
          <p:cNvSpPr txBox="1"/>
          <p:nvPr/>
        </p:nvSpPr>
        <p:spPr>
          <a:xfrm>
            <a:off x="5114267" y="2396395"/>
            <a:ext cx="6357400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3ef5dcb3e4_0_0"/>
          <p:cNvSpPr txBox="1"/>
          <p:nvPr/>
        </p:nvSpPr>
        <p:spPr>
          <a:xfrm>
            <a:off x="5147053" y="3554848"/>
            <a:ext cx="60436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3ef5dcb3e4_0_0"/>
          <p:cNvSpPr txBox="1"/>
          <p:nvPr/>
        </p:nvSpPr>
        <p:spPr>
          <a:xfrm>
            <a:off x="5114263" y="5239150"/>
            <a:ext cx="63574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r>
              <a:rPr lang="en-US" sz="1200"/>
              <a:t> </a:t>
            </a: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proportion of people interested in the product</a:t>
            </a:r>
            <a:endParaRPr sz="186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3ef5dcb3e4_0_0"/>
          <p:cNvSpPr txBox="1"/>
          <p:nvPr/>
        </p:nvSpPr>
        <p:spPr>
          <a:xfrm>
            <a:off x="5127150" y="1871792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23ef5dcb3e4_0_0"/>
          <p:cNvSpPr txBox="1"/>
          <p:nvPr/>
        </p:nvSpPr>
        <p:spPr>
          <a:xfrm>
            <a:off x="5147053" y="3122826"/>
            <a:ext cx="2754400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g23ef5dcb3e4_0_0"/>
          <p:cNvSpPr txBox="1"/>
          <p:nvPr/>
        </p:nvSpPr>
        <p:spPr>
          <a:xfrm>
            <a:off x="5114272" y="4829462"/>
            <a:ext cx="3461800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/>
          </a:p>
        </p:txBody>
      </p:sp>
      <p:sp>
        <p:nvSpPr>
          <p:cNvPr id="156" name="Google Shape;156;g23ef5dcb3e4_0_0"/>
          <p:cNvSpPr txBox="1"/>
          <p:nvPr/>
        </p:nvSpPr>
        <p:spPr>
          <a:xfrm>
            <a:off x="5426165" y="693403"/>
            <a:ext cx="2400800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5383934" y="1575490"/>
            <a:ext cx="3012849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5512069" y="1575490"/>
            <a:ext cx="1981200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Costs</a:t>
            </a:r>
            <a:endParaRPr sz="1867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1767219" y="576216"/>
            <a:ext cx="5559031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產品定價</a:t>
            </a:r>
            <a:endParaRPr sz="4334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96608" y="2195976"/>
            <a:ext cx="1811977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Webcam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Acrylic Shell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Pressure Sensor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(Number of Hangers)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PVC Pipe 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Spray Paint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Wiring </a:t>
            </a:r>
            <a:endParaRPr sz="1200"/>
          </a:p>
          <a:p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/>
          </a:p>
        </p:txBody>
      </p:sp>
      <p:sp>
        <p:nvSpPr>
          <p:cNvPr id="168" name="Google Shape;168;p2"/>
          <p:cNvSpPr/>
          <p:nvPr/>
        </p:nvSpPr>
        <p:spPr>
          <a:xfrm>
            <a:off x="7214334" y="2195976"/>
            <a:ext cx="1054100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300*5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grpSp>
        <p:nvGrpSpPr>
          <p:cNvPr id="169" name="Google Shape;169;p2"/>
          <p:cNvGrpSpPr/>
          <p:nvPr/>
        </p:nvGrpSpPr>
        <p:grpSpPr>
          <a:xfrm>
            <a:off x="5517484" y="5576777"/>
            <a:ext cx="6241886" cy="757331"/>
            <a:chOff x="0" y="-76200"/>
            <a:chExt cx="1873468" cy="1017522"/>
          </a:xfrm>
        </p:grpSpPr>
        <p:sp>
          <p:nvSpPr>
            <p:cNvPr id="170" name="Google Shape;170;p2"/>
            <p:cNvSpPr/>
            <p:nvPr/>
          </p:nvSpPr>
          <p:spPr>
            <a:xfrm>
              <a:off x="0" y="0"/>
              <a:ext cx="1873468" cy="941322"/>
            </a:xfrm>
            <a:custGeom>
              <a:avLst/>
              <a:gdLst/>
              <a:ahLst/>
              <a:cxnLst/>
              <a:rect l="l" t="t" r="r" b="b"/>
              <a:pathLst>
                <a:path w="1873468" h="941322" extrusionOk="0">
                  <a:moveTo>
                    <a:pt x="43535" y="0"/>
                  </a:moveTo>
                  <a:lnTo>
                    <a:pt x="1829933" y="0"/>
                  </a:lnTo>
                  <a:cubicBezTo>
                    <a:pt x="1841479" y="0"/>
                    <a:pt x="1852552" y="4587"/>
                    <a:pt x="1860717" y="12751"/>
                  </a:cubicBezTo>
                  <a:cubicBezTo>
                    <a:pt x="1868881" y="20915"/>
                    <a:pt x="1873468" y="31989"/>
                    <a:pt x="1873468" y="43535"/>
                  </a:cubicBezTo>
                  <a:lnTo>
                    <a:pt x="1873468" y="897788"/>
                  </a:lnTo>
                  <a:cubicBezTo>
                    <a:pt x="1873468" y="909334"/>
                    <a:pt x="1868881" y="920407"/>
                    <a:pt x="1860717" y="928571"/>
                  </a:cubicBezTo>
                  <a:cubicBezTo>
                    <a:pt x="1852552" y="936736"/>
                    <a:pt x="1841479" y="941322"/>
                    <a:pt x="1829933" y="941322"/>
                  </a:cubicBezTo>
                  <a:lnTo>
                    <a:pt x="43535" y="941322"/>
                  </a:lnTo>
                  <a:cubicBezTo>
                    <a:pt x="19491" y="941322"/>
                    <a:pt x="0" y="921831"/>
                    <a:pt x="0" y="897788"/>
                  </a:cubicBezTo>
                  <a:lnTo>
                    <a:pt x="0" y="43535"/>
                  </a:lnTo>
                  <a:cubicBezTo>
                    <a:pt x="0" y="31989"/>
                    <a:pt x="4587" y="20915"/>
                    <a:pt x="12751" y="12751"/>
                  </a:cubicBezTo>
                  <a:cubicBezTo>
                    <a:pt x="20915" y="4587"/>
                    <a:pt x="31989" y="0"/>
                    <a:pt x="43535" y="0"/>
                  </a:cubicBezTo>
                  <a:close/>
                </a:path>
              </a:pathLst>
            </a:custGeom>
            <a:solidFill>
              <a:srgbClr val="F8D0D0">
                <a:alpha val="69803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1666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"/>
          <p:cNvSpPr/>
          <p:nvPr/>
        </p:nvSpPr>
        <p:spPr>
          <a:xfrm>
            <a:off x="5946315" y="5773242"/>
            <a:ext cx="633596" cy="436698"/>
          </a:xfrm>
          <a:custGeom>
            <a:avLst/>
            <a:gdLst/>
            <a:ahLst/>
            <a:cxnLst/>
            <a:rect l="l" t="t" r="r" b="b"/>
            <a:pathLst>
              <a:path w="983185" h="655047" extrusionOk="0">
                <a:moveTo>
                  <a:pt x="0" y="0"/>
                </a:moveTo>
                <a:lnTo>
                  <a:pt x="983185" y="0"/>
                </a:lnTo>
                <a:lnTo>
                  <a:pt x="983185" y="655047"/>
                </a:lnTo>
                <a:lnTo>
                  <a:pt x="0" y="655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3" name="Google Shape;173;p2"/>
          <p:cNvSpPr txBox="1"/>
          <p:nvPr/>
        </p:nvSpPr>
        <p:spPr>
          <a:xfrm>
            <a:off x="6677680" y="5741410"/>
            <a:ext cx="1078193" cy="64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3159"/>
              </a:lnSpc>
            </a:pPr>
            <a:r>
              <a:rPr lang="en-US" sz="2933" b="1">
                <a:solidFill>
                  <a:srgbClr val="C46867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 sz="1200"/>
          </a:p>
        </p:txBody>
      </p:sp>
      <p:sp>
        <p:nvSpPr>
          <p:cNvPr id="174" name="Google Shape;174;p2"/>
          <p:cNvSpPr txBox="1"/>
          <p:nvPr/>
        </p:nvSpPr>
        <p:spPr>
          <a:xfrm>
            <a:off x="7681946" y="5640527"/>
            <a:ext cx="3899356" cy="84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06224"/>
              </a:lnSpc>
            </a:pPr>
            <a:r>
              <a:rPr lang="en-US" sz="2667">
                <a:solidFill>
                  <a:srgbClr val="C85050"/>
                </a:solidFill>
                <a:latin typeface="Arial"/>
                <a:ea typeface="Arial"/>
                <a:cs typeface="Arial"/>
                <a:sym typeface="Arial"/>
              </a:rPr>
              <a:t>NT 32,700 ～ NT 38,150 </a:t>
            </a:r>
            <a:endParaRPr sz="1200"/>
          </a:p>
        </p:txBody>
      </p:sp>
      <p:sp>
        <p:nvSpPr>
          <p:cNvPr id="175" name="Google Shape;175;p2"/>
          <p:cNvSpPr txBox="1"/>
          <p:nvPr/>
        </p:nvSpPr>
        <p:spPr>
          <a:xfrm>
            <a:off x="7326249" y="1585266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12100 </a:t>
            </a:r>
            <a:r>
              <a:rPr lang="en-US" sz="2866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/>
          </a:p>
        </p:txBody>
      </p:sp>
      <p:sp>
        <p:nvSpPr>
          <p:cNvPr id="176" name="Google Shape;176;p2"/>
          <p:cNvSpPr/>
          <p:nvPr/>
        </p:nvSpPr>
        <p:spPr>
          <a:xfrm>
            <a:off x="8737600" y="1585266"/>
            <a:ext cx="2732314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8864601" y="1585266"/>
            <a:ext cx="1701799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Others</a:t>
            </a:r>
            <a:endParaRPr sz="1200"/>
          </a:p>
        </p:txBody>
      </p:sp>
      <p:sp>
        <p:nvSpPr>
          <p:cNvPr id="178" name="Google Shape;178;p2"/>
          <p:cNvSpPr/>
          <p:nvPr/>
        </p:nvSpPr>
        <p:spPr>
          <a:xfrm>
            <a:off x="8856025" y="2205752"/>
            <a:ext cx="1416927" cy="88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Materials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and Development Costs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0287465" y="2205752"/>
            <a:ext cx="1054100" cy="86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endParaRPr sz="1200"/>
          </a:p>
          <a:p>
            <a:pPr algn="r"/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 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sp>
        <p:nvSpPr>
          <p:cNvPr id="180" name="Google Shape;180;p2"/>
          <p:cNvSpPr txBox="1"/>
          <p:nvPr/>
        </p:nvSpPr>
        <p:spPr>
          <a:xfrm>
            <a:off x="10399381" y="1595043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3000 </a:t>
            </a:r>
            <a:r>
              <a:rPr lang="en-US" sz="2866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/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912" y="1575489"/>
            <a:ext cx="2791718" cy="180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0" y="0"/>
            <a:ext cx="1800000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4411263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Force Sensor</a:t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6397492" y="4783687"/>
            <a:ext cx="778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3830110" y="3337116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5604922" y="2044553"/>
            <a:ext cx="1789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821231" y="1014788"/>
            <a:ext cx="13569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DB Events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5752560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Serial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228996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8597076" y="3343572"/>
            <a:ext cx="16518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Vision 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803384" y="2057833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230953" y="2057833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9911774" y="2057833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230953" y="988041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9911773" y="988041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2357371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Mechanism</a:t>
            </a:r>
            <a:endParaRPr/>
          </a:p>
        </p:txBody>
      </p:sp>
      <p:cxnSp>
        <p:nvCxnSpPr>
          <p:cNvPr id="105" name="Google Shape;105;p2"/>
          <p:cNvCxnSpPr>
            <a:stCxn id="100" idx="0"/>
            <a:endCxn id="102" idx="2"/>
          </p:cNvCxnSpPr>
          <p:nvPr/>
        </p:nvCxnSpPr>
        <p:spPr>
          <a:xfrm rot="10800000">
            <a:off x="8862603" y="1656733"/>
            <a:ext cx="0" cy="4011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2"/>
          <p:cNvCxnSpPr>
            <a:stCxn id="100" idx="3"/>
            <a:endCxn id="101" idx="1"/>
          </p:cNvCxnSpPr>
          <p:nvPr/>
        </p:nvCxnSpPr>
        <p:spPr>
          <a:xfrm>
            <a:off x="9494253" y="2392183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2"/>
          <p:cNvCxnSpPr>
            <a:endCxn id="97" idx="3"/>
          </p:cNvCxnSpPr>
          <p:nvPr/>
        </p:nvCxnSpPr>
        <p:spPr>
          <a:xfrm flipH="1">
            <a:off x="8163196" y="3674022"/>
            <a:ext cx="434100" cy="39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" name="Google Shape;108;p2"/>
          <p:cNvCxnSpPr>
            <a:stCxn id="97" idx="1"/>
            <a:endCxn id="96" idx="3"/>
          </p:cNvCxnSpPr>
          <p:nvPr/>
        </p:nvCxnSpPr>
        <p:spPr>
          <a:xfrm rot="10800000">
            <a:off x="6686896" y="3677922"/>
            <a:ext cx="5421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" name="Google Shape;109;p2"/>
          <p:cNvCxnSpPr/>
          <p:nvPr/>
        </p:nvCxnSpPr>
        <p:spPr>
          <a:xfrm rot="10800000">
            <a:off x="6219594" y="2715750"/>
            <a:ext cx="0" cy="6342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2"/>
          <p:cNvCxnSpPr>
            <a:endCxn id="95" idx="2"/>
          </p:cNvCxnSpPr>
          <p:nvPr/>
        </p:nvCxnSpPr>
        <p:spPr>
          <a:xfrm rot="10800000">
            <a:off x="6499681" y="1683488"/>
            <a:ext cx="0" cy="374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2"/>
          <p:cNvCxnSpPr/>
          <p:nvPr/>
        </p:nvCxnSpPr>
        <p:spPr>
          <a:xfrm>
            <a:off x="5157780" y="2416375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2"/>
          <p:cNvCxnSpPr>
            <a:stCxn id="93" idx="3"/>
          </p:cNvCxnSpPr>
          <p:nvPr/>
        </p:nvCxnSpPr>
        <p:spPr>
          <a:xfrm>
            <a:off x="5184610" y="3671466"/>
            <a:ext cx="5424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2"/>
          <p:cNvCxnSpPr/>
          <p:nvPr/>
        </p:nvCxnSpPr>
        <p:spPr>
          <a:xfrm>
            <a:off x="4967280" y="3994282"/>
            <a:ext cx="0" cy="4875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2"/>
          <p:cNvCxnSpPr/>
          <p:nvPr/>
        </p:nvCxnSpPr>
        <p:spPr>
          <a:xfrm rot="10800000">
            <a:off x="4967170" y="4470372"/>
            <a:ext cx="1819500" cy="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3753" y="2948337"/>
            <a:ext cx="1093800" cy="1080000"/>
          </a:xfrm>
          <a:prstGeom prst="ellipse">
            <a:avLst/>
          </a:prstGeom>
          <a:noFill/>
          <a:ln w="28575" cap="rnd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16" name="Google Shape;116;p2"/>
          <p:cNvCxnSpPr/>
          <p:nvPr/>
        </p:nvCxnSpPr>
        <p:spPr>
          <a:xfrm>
            <a:off x="6961442" y="2713149"/>
            <a:ext cx="0" cy="470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2"/>
          <p:cNvCxnSpPr/>
          <p:nvPr/>
        </p:nvCxnSpPr>
        <p:spPr>
          <a:xfrm rot="10800000">
            <a:off x="6961364" y="3164725"/>
            <a:ext cx="27573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2"/>
          <p:cNvCxnSpPr/>
          <p:nvPr/>
        </p:nvCxnSpPr>
        <p:spPr>
          <a:xfrm>
            <a:off x="9702977" y="3164725"/>
            <a:ext cx="0" cy="1827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2"/>
          <p:cNvCxnSpPr/>
          <p:nvPr/>
        </p:nvCxnSpPr>
        <p:spPr>
          <a:xfrm>
            <a:off x="7408706" y="2375183"/>
            <a:ext cx="8070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2"/>
          <p:cNvCxnSpPr/>
          <p:nvPr/>
        </p:nvCxnSpPr>
        <p:spPr>
          <a:xfrm>
            <a:off x="4693274" y="4012168"/>
            <a:ext cx="0" cy="771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" name="Google Shape;121;p2"/>
          <p:cNvCxnSpPr>
            <a:endCxn id="92" idx="0"/>
          </p:cNvCxnSpPr>
          <p:nvPr/>
        </p:nvCxnSpPr>
        <p:spPr>
          <a:xfrm>
            <a:off x="6786742" y="4453087"/>
            <a:ext cx="0" cy="330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2" name="Google Shape;122;p2" descr="profil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6603" y="4783687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0582" y="411830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4770" y="4783687"/>
            <a:ext cx="11286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7">
            <a:alphaModFix/>
          </a:blip>
          <a:srcRect l="3379" t="39113" r="25251" b="2"/>
          <a:stretch/>
        </p:blipFill>
        <p:spPr>
          <a:xfrm>
            <a:off x="9048549" y="4783687"/>
            <a:ext cx="10794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26" name="Google Shape;126;p2"/>
          <p:cNvSpPr txBox="1"/>
          <p:nvPr/>
        </p:nvSpPr>
        <p:spPr>
          <a:xfrm>
            <a:off x="4043140" y="1545494"/>
            <a:ext cx="10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Andrew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7812209" y="5945803"/>
            <a:ext cx="61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9178929" y="5950919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Yushan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10663956" y="5942017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Marshall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0944934" y="4110453"/>
            <a:ext cx="9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Penny</a:t>
            </a:r>
            <a:endParaRPr sz="1800" b="1">
              <a:solidFill>
                <a:srgbClr val="4285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2357371" y="5642753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Laser Cutting</a:t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4411262" y="5651655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3D Printing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9">
            <a:extLst>
              <a:ext uri="{FF2B5EF4-FFF2-40B4-BE49-F238E27FC236}">
                <a16:creationId xmlns:a16="http://schemas.microsoft.com/office/drawing/2014/main" id="{FF487949-1ED5-5D45-B912-3E8FA4C25B2F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文字方塊 9">
            <a:extLst>
              <a:ext uri="{FF2B5EF4-FFF2-40B4-BE49-F238E27FC236}">
                <a16:creationId xmlns:a16="http://schemas.microsoft.com/office/drawing/2014/main" id="{1CD6B048-735E-8142-B658-A46A888BA7D3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" name="文字方塊 9">
            <a:extLst>
              <a:ext uri="{FF2B5EF4-FFF2-40B4-BE49-F238E27FC236}">
                <a16:creationId xmlns:a16="http://schemas.microsoft.com/office/drawing/2014/main" id="{B46D067D-2BE4-5142-A1E3-266D0872DBD8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4575164" y="2982723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-300" dirty="0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#</a:t>
            </a:r>
            <a:endParaRPr lang="zh-TW" altLang="en-US" sz="66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EA319D1-585A-0877-B294-17B0A714C20B}"/>
              </a:ext>
            </a:extLst>
          </p:cNvPr>
          <p:cNvCxnSpPr>
            <a:cxnSpLocks/>
          </p:cNvCxnSpPr>
          <p:nvPr/>
        </p:nvCxnSpPr>
        <p:spPr>
          <a:xfrm>
            <a:off x="4701146" y="2767281"/>
            <a:ext cx="0" cy="1171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03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04531 1.11111E-6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31 1.11111E-6 L 0.08698 1.11111E-6 " pathEditMode="relative" rAng="0" ptsTypes="AA">
                                      <p:cBhvr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98 1.11111E-6 L 0.1332 0.00069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2 0.00069 L 0.16054 0.00162 " pathEditMode="relative" rAng="0" ptsTypes="AA">
                                      <p:cBhvr>
                                        <p:cTn id="2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4 0.00162 L 0.20325 0.00069 " pathEditMode="relative" rAng="0" ptsTypes="AA">
                                      <p:cBhvr>
                                        <p:cTn id="3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-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0" grpId="0"/>
      <p:bldP spid="10" grpId="0"/>
      <p:bldP spid="2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9">
            <a:extLst>
              <a:ext uri="{FF2B5EF4-FFF2-40B4-BE49-F238E27FC236}">
                <a16:creationId xmlns:a16="http://schemas.microsoft.com/office/drawing/2014/main" id="{FF487949-1ED5-5D45-B912-3E8FA4C25B2F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文字方塊 9">
            <a:extLst>
              <a:ext uri="{FF2B5EF4-FFF2-40B4-BE49-F238E27FC236}">
                <a16:creationId xmlns:a16="http://schemas.microsoft.com/office/drawing/2014/main" id="{1CD6B048-735E-8142-B658-A46A888BA7D3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" name="文字方塊 9">
            <a:extLst>
              <a:ext uri="{FF2B5EF4-FFF2-40B4-BE49-F238E27FC236}">
                <a16:creationId xmlns:a16="http://schemas.microsoft.com/office/drawing/2014/main" id="{B46D067D-2BE4-5142-A1E3-266D0872DBD8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4575164" y="2982723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-300" dirty="0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#</a:t>
            </a:r>
            <a:endParaRPr lang="zh-TW" altLang="en-US" sz="66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EA319D1-585A-0877-B294-17B0A714C20B}"/>
              </a:ext>
            </a:extLst>
          </p:cNvPr>
          <p:cNvCxnSpPr>
            <a:cxnSpLocks/>
          </p:cNvCxnSpPr>
          <p:nvPr/>
        </p:nvCxnSpPr>
        <p:spPr>
          <a:xfrm>
            <a:off x="7173890" y="2767281"/>
            <a:ext cx="0" cy="1171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4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9">
            <a:extLst>
              <a:ext uri="{FF2B5EF4-FFF2-40B4-BE49-F238E27FC236}">
                <a16:creationId xmlns:a16="http://schemas.microsoft.com/office/drawing/2014/main" id="{FFE25733-285B-E341-8CBF-15CC5BA16448}"/>
              </a:ext>
            </a:extLst>
          </p:cNvPr>
          <p:cNvSpPr txBox="1"/>
          <p:nvPr/>
        </p:nvSpPr>
        <p:spPr>
          <a:xfrm>
            <a:off x="3939911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1391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9">
            <a:extLst>
              <a:ext uri="{FF2B5EF4-FFF2-40B4-BE49-F238E27FC236}">
                <a16:creationId xmlns:a16="http://schemas.microsoft.com/office/drawing/2014/main" id="{7885B7F7-AE8F-4741-AC35-C772385A7251}"/>
              </a:ext>
            </a:extLst>
          </p:cNvPr>
          <p:cNvSpPr txBox="1"/>
          <p:nvPr/>
        </p:nvSpPr>
        <p:spPr>
          <a:xfrm>
            <a:off x="3939911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80283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19">
            <a:extLst>
              <a:ext uri="{FF2B5EF4-FFF2-40B4-BE49-F238E27FC236}">
                <a16:creationId xmlns:a16="http://schemas.microsoft.com/office/drawing/2014/main" id="{AEFD6567-BFC2-114E-9E42-228EE8AB5631}"/>
              </a:ext>
            </a:extLst>
          </p:cNvPr>
          <p:cNvSpPr txBox="1"/>
          <p:nvPr/>
        </p:nvSpPr>
        <p:spPr>
          <a:xfrm>
            <a:off x="3696555" y="4090720"/>
            <a:ext cx="479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Roboto Light" panose="02000000000000000000" pitchFamily="2" charset="0"/>
                <a:ea typeface="Roboto Light" panose="02000000000000000000" pitchFamily="2" charset="0"/>
                <a:cs typeface="Futura Medium" panose="020B0602020204020303" pitchFamily="34" charset="-79"/>
              </a:rPr>
              <a:t>Smart dressing, zero messing.</a:t>
            </a:r>
            <a:endParaRPr lang="zh-TW" altLang="en-US" sz="2000" dirty="0">
              <a:latin typeface="Roboto Light" panose="02000000000000000000" pitchFamily="2" charset="0"/>
              <a:cs typeface="Futura Medium" panose="020B0602020204020303" pitchFamily="34" charset="-79"/>
            </a:endParaRP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6AC9953C-A328-6443-BC41-79901B500A12}"/>
              </a:ext>
            </a:extLst>
          </p:cNvPr>
          <p:cNvSpPr/>
          <p:nvPr/>
        </p:nvSpPr>
        <p:spPr>
          <a:xfrm>
            <a:off x="0" y="-1"/>
            <a:ext cx="12192000" cy="4022743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478563-CDCA-AD7B-4A3F-9B3AD2DFF516}"/>
              </a:ext>
            </a:extLst>
          </p:cNvPr>
          <p:cNvCxnSpPr>
            <a:cxnSpLocks/>
          </p:cNvCxnSpPr>
          <p:nvPr/>
        </p:nvCxnSpPr>
        <p:spPr>
          <a:xfrm>
            <a:off x="3860800" y="4022748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9">
            <a:extLst>
              <a:ext uri="{FF2B5EF4-FFF2-40B4-BE49-F238E27FC236}">
                <a16:creationId xmlns:a16="http://schemas.microsoft.com/office/drawing/2014/main" id="{F0242C9A-6421-FD4E-8994-5D79E607E30F}"/>
              </a:ext>
            </a:extLst>
          </p:cNvPr>
          <p:cNvCxnSpPr>
            <a:cxnSpLocks/>
          </p:cNvCxnSpPr>
          <p:nvPr/>
        </p:nvCxnSpPr>
        <p:spPr>
          <a:xfrm>
            <a:off x="3860800" y="4022748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19">
            <a:extLst>
              <a:ext uri="{FF2B5EF4-FFF2-40B4-BE49-F238E27FC236}">
                <a16:creationId xmlns:a16="http://schemas.microsoft.com/office/drawing/2014/main" id="{35D18BEE-CE84-9646-9915-2CF9957BD300}"/>
              </a:ext>
            </a:extLst>
          </p:cNvPr>
          <p:cNvSpPr txBox="1"/>
          <p:nvPr/>
        </p:nvSpPr>
        <p:spPr>
          <a:xfrm>
            <a:off x="3696555" y="4090720"/>
            <a:ext cx="479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Roboto Light" panose="02000000000000000000" pitchFamily="2" charset="0"/>
                <a:ea typeface="Roboto Light" panose="02000000000000000000" pitchFamily="2" charset="0"/>
                <a:cs typeface="Futura Medium" panose="020B0602020204020303" pitchFamily="34" charset="-79"/>
              </a:rPr>
              <a:t>Smart dressing, zero messing.</a:t>
            </a:r>
            <a:endParaRPr lang="zh-TW" altLang="en-US" sz="2000" dirty="0">
              <a:latin typeface="Roboto Light" panose="02000000000000000000" pitchFamily="2" charset="0"/>
              <a:cs typeface="Futura Medium" panose="020B0602020204020303" pitchFamily="34" charset="-79"/>
            </a:endParaRPr>
          </a:p>
        </p:txBody>
      </p:sp>
      <p:sp>
        <p:nvSpPr>
          <p:cNvPr id="11" name="文字方塊 15">
            <a:extLst>
              <a:ext uri="{FF2B5EF4-FFF2-40B4-BE49-F238E27FC236}">
                <a16:creationId xmlns:a16="http://schemas.microsoft.com/office/drawing/2014/main" id="{84A92CF6-1531-C24A-975D-123B2298E62D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740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A7CFC0D3-08F1-34DA-5392-625DA4627C73}"/>
              </a:ext>
            </a:extLst>
          </p:cNvPr>
          <p:cNvSpPr txBox="1"/>
          <p:nvPr/>
        </p:nvSpPr>
        <p:spPr>
          <a:xfrm>
            <a:off x="10058447" y="6047083"/>
            <a:ext cx="199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4000" spc="-15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4000" spc="-15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4000" spc="-15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4000" spc="-15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4000" spc="-15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35381E-50DE-2E44-BCBB-1F6419801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38590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480</Words>
  <Application>Microsoft Macintosh PowerPoint</Application>
  <PresentationFormat>Widescreen</PresentationFormat>
  <Paragraphs>197</Paragraphs>
  <Slides>25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Cambria</vt:lpstr>
      <vt:lpstr>Futura Medium</vt:lpstr>
      <vt:lpstr>Roboto</vt:lpstr>
      <vt:lpstr>Roboto Black</vt:lpstr>
      <vt:lpstr>Roboto Light</vt:lpstr>
      <vt:lpstr>Roboto Medium</vt:lpstr>
      <vt:lpstr>Roboto Thin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Marshall Chang</dc:creator>
  <cp:lastModifiedBy>兆陽 邱</cp:lastModifiedBy>
  <cp:revision>37</cp:revision>
  <dcterms:created xsi:type="dcterms:W3CDTF">2023-08-26T15:33:27Z</dcterms:created>
  <dcterms:modified xsi:type="dcterms:W3CDTF">2023-08-28T14:45:49Z</dcterms:modified>
</cp:coreProperties>
</file>